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357" r:id="rId3"/>
    <p:sldId id="333" r:id="rId4"/>
    <p:sldId id="336" r:id="rId5"/>
    <p:sldId id="337" r:id="rId6"/>
    <p:sldId id="338" r:id="rId7"/>
    <p:sldId id="33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900D0-AD6E-418C-8CF1-3C160191C5A4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770F5-B03F-489F-B596-BCDAEEE24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2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71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“Dispirited” - Matthew 15:30</a:t>
            </a:r>
          </a:p>
        </p:txBody>
      </p:sp>
    </p:spTree>
    <p:extLst>
      <p:ext uri="{BB962C8B-B14F-4D97-AF65-F5344CB8AC3E}">
        <p14:creationId xmlns:p14="http://schemas.microsoft.com/office/powerpoint/2010/main" val="1613384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Worker - Greek ergates, “a toiler, figuratively, a teacher”. (Strong)</a:t>
            </a:r>
          </a:p>
          <a:p>
            <a:r>
              <a:rPr lang="en-US" dirty="0"/>
              <a:t>McGarvey challenges us to consider, “</a:t>
            </a:r>
            <a:r>
              <a:rPr lang="en-US" b="1" dirty="0"/>
              <a:t>It is in vain that we pray God to send the laborers unless we go ourselves, or co-operate in finding and sending those whom God makes willing to go</a:t>
            </a:r>
            <a:r>
              <a:rPr lang="en-US" dirty="0"/>
              <a:t>” (88).</a:t>
            </a:r>
          </a:p>
        </p:txBody>
      </p:sp>
    </p:spTree>
    <p:extLst>
      <p:ext uri="{BB962C8B-B14F-4D97-AF65-F5344CB8AC3E}">
        <p14:creationId xmlns:p14="http://schemas.microsoft.com/office/powerpoint/2010/main" val="171563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Apostle means more than just “send” but send as a representative under commission from the sender.</a:t>
            </a:r>
          </a:p>
        </p:txBody>
      </p:sp>
    </p:spTree>
    <p:extLst>
      <p:ext uri="{BB962C8B-B14F-4D97-AF65-F5344CB8AC3E}">
        <p14:creationId xmlns:p14="http://schemas.microsoft.com/office/powerpoint/2010/main" val="347400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Apostle means more than just “send” but send as a representative under commission from the sender.</a:t>
            </a:r>
          </a:p>
        </p:txBody>
      </p:sp>
    </p:spTree>
    <p:extLst>
      <p:ext uri="{BB962C8B-B14F-4D97-AF65-F5344CB8AC3E}">
        <p14:creationId xmlns:p14="http://schemas.microsoft.com/office/powerpoint/2010/main" val="1634716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Threat of wolves - some suggest Jesus just speaking about physical danger but the spiritual danger is Jesus true focus. See vs. 28</a:t>
            </a:r>
          </a:p>
        </p:txBody>
      </p:sp>
    </p:spTree>
    <p:extLst>
      <p:ext uri="{BB962C8B-B14F-4D97-AF65-F5344CB8AC3E}">
        <p14:creationId xmlns:p14="http://schemas.microsoft.com/office/powerpoint/2010/main" val="28076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5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33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2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47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82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42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26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30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8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9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36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26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1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0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6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9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0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1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2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D73E-68C5-4FFA-89E9-85D4AEA34DED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61B8-1262-4358-8502-274001E5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2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429" y="3400339"/>
            <a:ext cx="7677220" cy="2800767"/>
          </a:xfrm>
        </p:spPr>
        <p:txBody>
          <a:bodyPr vert="horz" wrap="square" lIns="0" tIns="0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50" b="1" dirty="0">
                <a:solidFill>
                  <a:schemeClr val="bg1"/>
                </a:solidFill>
                <a:cs typeface="Calibri Light" panose="020F0302020204030204" pitchFamily="34" charset="0"/>
              </a:rPr>
              <a:t>Lesson 10 – </a:t>
            </a:r>
            <a:br>
              <a:rPr lang="en-US" sz="4050" b="1" dirty="0">
                <a:solidFill>
                  <a:schemeClr val="bg1"/>
                </a:solidFill>
                <a:cs typeface="Calibri Light" panose="020F0302020204030204" pitchFamily="34" charset="0"/>
              </a:rPr>
            </a:br>
            <a:r>
              <a:rPr lang="en-US" sz="4050" b="1" dirty="0">
                <a:solidFill>
                  <a:schemeClr val="bg1"/>
                </a:solidFill>
                <a:cs typeface="Calibri Light" panose="020F0302020204030204" pitchFamily="34" charset="0"/>
              </a:rPr>
              <a:t>Further Preaching In Galilee</a:t>
            </a:r>
            <a:br>
              <a:rPr lang="en-US" sz="4050" b="1" dirty="0">
                <a:solidFill>
                  <a:schemeClr val="bg1"/>
                </a:solidFill>
                <a:cs typeface="Calibri Light" panose="020F0302020204030204" pitchFamily="34" charset="0"/>
              </a:rPr>
            </a:br>
            <a:br>
              <a:rPr lang="en-US" sz="1200" b="1" dirty="0">
                <a:solidFill>
                  <a:schemeClr val="bg1"/>
                </a:solidFill>
                <a:cs typeface="Calibri Light" panose="020F0302020204030204" pitchFamily="34" charset="0"/>
              </a:rPr>
            </a:br>
            <a:br>
              <a:rPr lang="en-US" sz="1100" b="1" dirty="0">
                <a:solidFill>
                  <a:schemeClr val="accent4"/>
                </a:solidFill>
                <a:cs typeface="Calibri Light" panose="020F0302020204030204" pitchFamily="34" charset="0"/>
              </a:rPr>
            </a:br>
            <a:r>
              <a:rPr lang="en-US" sz="1800" b="1" dirty="0">
                <a:solidFill>
                  <a:schemeClr val="accent4"/>
                </a:solidFill>
                <a:cs typeface="Calibri Light" panose="020F0302020204030204" pitchFamily="34" charset="0"/>
              </a:rPr>
              <a:t>Jesus’ Commission to His Disciples – Matthew 9:35-11:1</a:t>
            </a:r>
            <a:br>
              <a:rPr lang="en-US" sz="1800" b="1" dirty="0">
                <a:solidFill>
                  <a:schemeClr val="accent4"/>
                </a:solidFill>
                <a:cs typeface="Calibri Light" panose="020F0302020204030204" pitchFamily="34" charset="0"/>
              </a:rPr>
            </a:br>
            <a:r>
              <a:rPr lang="en-US" sz="1800" b="1" dirty="0">
                <a:solidFill>
                  <a:schemeClr val="accent4"/>
                </a:solidFill>
                <a:cs typeface="Calibri Light" panose="020F0302020204030204" pitchFamily="34" charset="0"/>
              </a:rPr>
              <a:t>Death Of John the Baptist – Matthew 14:1-12; Mark 6:14-29; Luke 9:7-9</a:t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</a:br>
            <a:br>
              <a:rPr lang="en-US" sz="1800" b="1" dirty="0">
                <a:solidFill>
                  <a:schemeClr val="accent4"/>
                </a:solidFill>
                <a:cs typeface="Calibri Light" panose="020F0302020204030204" pitchFamily="34" charset="0"/>
              </a:rPr>
            </a:b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cs typeface="Calibri Light" panose="020F0302020204030204" pitchFamily="34" charset="0"/>
              </a:rPr>
              <a:t>December 25, 2019</a:t>
            </a:r>
            <a:endParaRPr lang="en-US" b="1" dirty="0">
              <a:solidFill>
                <a:schemeClr val="bg1">
                  <a:lumMod val="85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4239" y="908058"/>
            <a:ext cx="1955523" cy="1955523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43943" y="36181"/>
            <a:ext cx="2656115" cy="2656115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79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888"/>
            <a:ext cx="7886700" cy="993775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3" y="654007"/>
            <a:ext cx="181275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883107" y="237764"/>
            <a:ext cx="543003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Tour of Galilee – 12 Sent Forth</a:t>
            </a: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Matthew 9:35-11:1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Mark 6:6-13; Luke 9:1-6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" y="671908"/>
            <a:ext cx="184484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50" y="2215156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5" y="3505794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222979" y="1167762"/>
            <a:ext cx="8801100" cy="5640008"/>
          </a:xfrm>
          <a:prstGeom prst="rect">
            <a:avLst/>
          </a:prstGeom>
        </p:spPr>
        <p:txBody>
          <a:bodyPr vert="horz" lIns="68580" tIns="34291" rIns="68580" bIns="34291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What did Jesus observe as He went “</a:t>
            </a:r>
            <a:r>
              <a:rPr lang="en-US" i="1" dirty="0"/>
              <a:t>through all the cities and villages, </a:t>
            </a:r>
            <a:r>
              <a:rPr lang="en-US" b="1" i="1" dirty="0"/>
              <a:t>teaching</a:t>
            </a:r>
            <a:r>
              <a:rPr lang="en-US" i="1" dirty="0"/>
              <a:t> in their synagogues and </a:t>
            </a:r>
            <a:r>
              <a:rPr lang="en-US" b="1" i="1" dirty="0"/>
              <a:t>proclaiming the gospel of the kingdom</a:t>
            </a:r>
            <a:r>
              <a:rPr lang="en-US" i="1" dirty="0"/>
              <a:t>, and </a:t>
            </a:r>
            <a:r>
              <a:rPr lang="en-US" b="1" i="1" dirty="0"/>
              <a:t>healing every kind of disease and every kind of sickness</a:t>
            </a:r>
            <a:r>
              <a:rPr lang="en-US" i="1" dirty="0"/>
              <a:t>”? </a:t>
            </a:r>
            <a:r>
              <a:rPr lang="en-US" dirty="0"/>
              <a:t>(Matthew 9:35) People who were: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i="1" dirty="0"/>
              <a:t>“Distressed”</a:t>
            </a:r>
            <a:r>
              <a:rPr lang="en-US" dirty="0"/>
              <a:t> – literally, harassed.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/>
              <a:t>“</a:t>
            </a:r>
            <a:r>
              <a:rPr lang="en-US" b="1" i="1" dirty="0"/>
              <a:t>Dispirited</a:t>
            </a:r>
            <a:r>
              <a:rPr lang="en-US" dirty="0"/>
              <a:t>” or </a:t>
            </a:r>
            <a:r>
              <a:rPr lang="en-US" i="1" dirty="0"/>
              <a:t>“Helpless”</a:t>
            </a:r>
            <a:r>
              <a:rPr lang="en-US" dirty="0"/>
              <a:t> </a:t>
            </a:r>
            <a:r>
              <a:rPr lang="en-US" sz="1200" dirty="0"/>
              <a:t>(ESV) </a:t>
            </a:r>
            <a:r>
              <a:rPr lang="en-US" dirty="0"/>
              <a:t>– cast down or aside. 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/>
              <a:t>“</a:t>
            </a:r>
            <a:r>
              <a:rPr lang="en-US" b="1" i="1" dirty="0"/>
              <a:t>Like sheep without a shepherd</a:t>
            </a:r>
            <a:r>
              <a:rPr lang="en-US" dirty="0"/>
              <a:t>” – without guidance, direction or protection … lost. </a:t>
            </a:r>
            <a:r>
              <a:rPr lang="en-US" sz="2600" dirty="0"/>
              <a:t>(Ezekiel 34:1-16, 23-24; </a:t>
            </a:r>
            <a:br>
              <a:rPr lang="en-US" sz="2600" dirty="0"/>
            </a:br>
            <a:r>
              <a:rPr lang="en-US" sz="2600" dirty="0"/>
              <a:t>Luke 15:3-7; 1 Peter 2:25)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Jesus </a:t>
            </a:r>
            <a:r>
              <a:rPr lang="en-US" i="1" dirty="0"/>
              <a:t>“</a:t>
            </a:r>
            <a:r>
              <a:rPr lang="en-US" b="1" i="1" dirty="0"/>
              <a:t>felt compassion for them</a:t>
            </a:r>
            <a:r>
              <a:rPr lang="en-US" i="1" dirty="0"/>
              <a:t>.” </a:t>
            </a:r>
            <a:r>
              <a:rPr lang="en-US" dirty="0"/>
              <a:t>(“to have the bowels yearn” </a:t>
            </a:r>
            <a:r>
              <a:rPr lang="en-US" sz="1800" dirty="0"/>
              <a:t>Strong</a:t>
            </a:r>
            <a:r>
              <a:rPr lang="en-US" dirty="0"/>
              <a:t>) How did the Scribes and Pharisees see them?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How do we?</a:t>
            </a:r>
          </a:p>
        </p:txBody>
      </p:sp>
    </p:spTree>
    <p:extLst>
      <p:ext uri="{BB962C8B-B14F-4D97-AF65-F5344CB8AC3E}">
        <p14:creationId xmlns:p14="http://schemas.microsoft.com/office/powerpoint/2010/main" val="16740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888"/>
            <a:ext cx="7886700" cy="993775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3" y="654007"/>
            <a:ext cx="181275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" y="671908"/>
            <a:ext cx="184484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50" y="2215156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5" y="3505794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26750" y="1011610"/>
            <a:ext cx="8867352" cy="5886229"/>
          </a:xfrm>
          <a:prstGeom prst="rect">
            <a:avLst/>
          </a:prstGeom>
        </p:spPr>
        <p:txBody>
          <a:bodyPr vert="horz" wrap="square" lIns="68580" tIns="34291" rIns="68580" bIns="34291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Jesus </a:t>
            </a:r>
            <a:r>
              <a:rPr lang="en-US" i="1" dirty="0"/>
              <a:t>then said to His disciples: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i="1" dirty="0"/>
              <a:t>“The </a:t>
            </a:r>
            <a:r>
              <a:rPr lang="en-US" sz="3000" b="1" i="1" dirty="0"/>
              <a:t>harvest is plentiful</a:t>
            </a:r>
            <a:r>
              <a:rPr lang="en-US" sz="3000" i="1" dirty="0"/>
              <a:t>, but the </a:t>
            </a:r>
            <a:r>
              <a:rPr lang="en-US" sz="3000" b="1" i="1" dirty="0"/>
              <a:t>workers are few</a:t>
            </a:r>
            <a:r>
              <a:rPr lang="en-US" sz="3000" i="1" dirty="0"/>
              <a:t>.” </a:t>
            </a:r>
            <a:br>
              <a:rPr lang="en-US" sz="3000" i="1" dirty="0"/>
            </a:br>
            <a:r>
              <a:rPr lang="en-US" sz="2600" dirty="0"/>
              <a:t>(John 4:34-38)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What type of </a:t>
            </a:r>
            <a:r>
              <a:rPr lang="en-US" sz="3000" i="1" dirty="0"/>
              <a:t>“</a:t>
            </a:r>
            <a:r>
              <a:rPr lang="en-US" sz="3000" b="1" i="1" dirty="0"/>
              <a:t>harvest</a:t>
            </a:r>
            <a:r>
              <a:rPr lang="en-US" sz="3000" i="1" dirty="0"/>
              <a:t>”? </a:t>
            </a:r>
            <a:r>
              <a:rPr lang="en-US" sz="2600" dirty="0"/>
              <a:t>(Matthew 13:30; Mark 4:29;</a:t>
            </a:r>
            <a:br>
              <a:rPr lang="en-US" sz="2600" dirty="0"/>
            </a:br>
            <a:r>
              <a:rPr lang="en-US" sz="2600" dirty="0"/>
              <a:t>Revelation 14:14-16; 1 Corinthians 3:5-9)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What type of </a:t>
            </a:r>
            <a:r>
              <a:rPr lang="en-US" sz="3000" i="1" dirty="0"/>
              <a:t>“</a:t>
            </a:r>
            <a:r>
              <a:rPr lang="en-US" sz="3000" b="1" i="1" dirty="0"/>
              <a:t>workers</a:t>
            </a:r>
            <a:r>
              <a:rPr lang="en-US" sz="3000" i="1" dirty="0"/>
              <a:t>”? </a:t>
            </a:r>
            <a:r>
              <a:rPr lang="en-US" sz="3000" dirty="0"/>
              <a:t>One whose tool is the truth of the word of God</a:t>
            </a:r>
            <a:r>
              <a:rPr lang="en-US" sz="2800" dirty="0"/>
              <a:t> (</a:t>
            </a:r>
            <a:r>
              <a:rPr lang="en-US" sz="2600" dirty="0"/>
              <a:t>2 Timothy 2:15</a:t>
            </a:r>
            <a:r>
              <a:rPr lang="en-US" sz="2800" dirty="0"/>
              <a:t>; </a:t>
            </a:r>
            <a:r>
              <a:rPr lang="en-US" sz="2800" i="1" dirty="0"/>
              <a:t>“fellow workers”</a:t>
            </a:r>
            <a:r>
              <a:rPr lang="en-US" sz="2800" dirty="0"/>
              <a:t> </a:t>
            </a:r>
            <a:r>
              <a:rPr lang="en-US" sz="2600" dirty="0"/>
              <a:t>3 John 8)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There is more work to be done than workers to do it.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000" i="1" dirty="0"/>
              <a:t>“</a:t>
            </a:r>
            <a:r>
              <a:rPr lang="en-US" sz="3000" b="1" i="1" dirty="0"/>
              <a:t>Plentiful</a:t>
            </a:r>
            <a:r>
              <a:rPr lang="en-US" sz="3000" i="1" dirty="0"/>
              <a:t>” </a:t>
            </a:r>
            <a:r>
              <a:rPr lang="en-US" sz="3000" dirty="0"/>
              <a:t>versus</a:t>
            </a:r>
            <a:r>
              <a:rPr lang="en-US" sz="3000" i="1" dirty="0"/>
              <a:t> “</a:t>
            </a:r>
            <a:r>
              <a:rPr lang="en-US" sz="3000" b="1" i="1" dirty="0"/>
              <a:t>few</a:t>
            </a:r>
            <a:r>
              <a:rPr lang="en-US" sz="30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Jesus called for </a:t>
            </a:r>
            <a:r>
              <a:rPr lang="en-US" sz="3000" b="1" dirty="0"/>
              <a:t>more workers</a:t>
            </a:r>
            <a:r>
              <a:rPr lang="en-US" sz="30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000" i="1" dirty="0"/>
              <a:t>“Beseech the Lord of harvest </a:t>
            </a:r>
            <a:r>
              <a:rPr lang="en-US" sz="3000" b="1" i="1" dirty="0"/>
              <a:t>to send out workers </a:t>
            </a:r>
            <a:r>
              <a:rPr lang="en-US" sz="3000" i="1" dirty="0"/>
              <a:t>into </a:t>
            </a:r>
            <a:r>
              <a:rPr lang="en-US" sz="3000" b="1" i="1" dirty="0"/>
              <a:t>His harvest</a:t>
            </a:r>
            <a:r>
              <a:rPr lang="en-US" sz="3000" i="1" dirty="0"/>
              <a:t>.”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AAA2A60-DA2F-4894-A1EF-94962335ABFC}"/>
              </a:ext>
            </a:extLst>
          </p:cNvPr>
          <p:cNvSpPr txBox="1">
            <a:spLocks/>
          </p:cNvSpPr>
          <p:nvPr/>
        </p:nvSpPr>
        <p:spPr>
          <a:xfrm>
            <a:off x="1883107" y="237764"/>
            <a:ext cx="543003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Tour of Galilee – 12 Sent Forth</a:t>
            </a: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Matthew 9:35-11:1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Mark 6:6-13; Luke 9:1-6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3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888"/>
            <a:ext cx="7886700" cy="993775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3" y="654007"/>
            <a:ext cx="181275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" y="671908"/>
            <a:ext cx="184484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50" y="2215156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5" y="3505794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72839" y="1234839"/>
            <a:ext cx="8801099" cy="5578452"/>
          </a:xfrm>
          <a:prstGeom prst="rect">
            <a:avLst/>
          </a:prstGeom>
        </p:spPr>
        <p:txBody>
          <a:bodyPr vert="horz" lIns="68580" tIns="34291" rIns="68580" bIns="34291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Jesus sends the 12</a:t>
            </a:r>
            <a:r>
              <a:rPr lang="en-US" sz="3000" dirty="0"/>
              <a:t>: (what does “apostle” mean?)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He</a:t>
            </a:r>
            <a:r>
              <a:rPr lang="en-US" sz="3000" i="1" dirty="0"/>
              <a:t> “gave them authority over unclean spirits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He gave them power to </a:t>
            </a:r>
            <a:r>
              <a:rPr lang="en-US" sz="3000" i="1" dirty="0"/>
              <a:t>“heal every kind of disease and every kind of sickness.”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/>
              <a:t>Jesus sends them</a:t>
            </a:r>
            <a:r>
              <a:rPr lang="en-US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Not to the Gentiles or the Samaritans but only </a:t>
            </a:r>
            <a:r>
              <a:rPr lang="en-US" sz="3000" i="1" dirty="0"/>
              <a:t>“to </a:t>
            </a:r>
            <a:r>
              <a:rPr lang="en-US" sz="3000" b="1" i="1" dirty="0"/>
              <a:t>the lost sheep</a:t>
            </a:r>
            <a:r>
              <a:rPr lang="en-US" sz="3000" i="1" dirty="0"/>
              <a:t> of the house of Israel.”</a:t>
            </a:r>
            <a:r>
              <a:rPr lang="en-US" sz="3000" dirty="0"/>
              <a:t> </a:t>
            </a:r>
            <a:r>
              <a:rPr lang="en-US" dirty="0"/>
              <a:t>(</a:t>
            </a:r>
            <a:r>
              <a:rPr lang="en-US" sz="2600" dirty="0"/>
              <a:t>Matthew 15:25; </a:t>
            </a:r>
            <a:r>
              <a:rPr lang="en-US" dirty="0"/>
              <a:t>“lost”, </a:t>
            </a:r>
            <a:r>
              <a:rPr lang="en-US" sz="2600" dirty="0"/>
              <a:t>Matthew 18:11; 16:26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To begin with those to whom the </a:t>
            </a:r>
            <a:r>
              <a:rPr lang="en-US" sz="3000" i="1" dirty="0"/>
              <a:t>“oracles of God”</a:t>
            </a:r>
            <a:r>
              <a:rPr lang="en-US" sz="3000" dirty="0"/>
              <a:t> were </a:t>
            </a:r>
            <a:r>
              <a:rPr lang="en-US" sz="3000" i="1" dirty="0"/>
              <a:t>“entrusted.”</a:t>
            </a:r>
            <a:r>
              <a:rPr lang="en-US" sz="3000" dirty="0"/>
              <a:t> </a:t>
            </a:r>
            <a:r>
              <a:rPr lang="en-US" sz="2600" dirty="0"/>
              <a:t>(Luke 24:47; Acts 1:8; Romans 3:1-2)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The gospel is for all but God’s will directed the sequence</a:t>
            </a:r>
            <a:r>
              <a:rPr lang="en-US" sz="3000" i="1" dirty="0"/>
              <a:t>. </a:t>
            </a:r>
            <a:r>
              <a:rPr lang="en-US" sz="2600" dirty="0"/>
              <a:t>(Acts 16:6-9)</a:t>
            </a:r>
            <a:endParaRPr lang="en-US" sz="30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044A730-07F3-4CBA-8E72-235DF3956B3B}"/>
              </a:ext>
            </a:extLst>
          </p:cNvPr>
          <p:cNvSpPr txBox="1">
            <a:spLocks/>
          </p:cNvSpPr>
          <p:nvPr/>
        </p:nvSpPr>
        <p:spPr>
          <a:xfrm>
            <a:off x="1883107" y="237764"/>
            <a:ext cx="543003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Tour of Galilee – 12 Sent Forth</a:t>
            </a: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Matthew 9:35-11:1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Mark 6:6-13; Luke 9:1-6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888"/>
            <a:ext cx="7886700" cy="993775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3" y="654007"/>
            <a:ext cx="181275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" y="671908"/>
            <a:ext cx="184484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50" y="2215156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5" y="3505794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299538" y="1540405"/>
            <a:ext cx="8574817" cy="3393239"/>
          </a:xfrm>
          <a:prstGeom prst="rect">
            <a:avLst/>
          </a:prstGeom>
        </p:spPr>
        <p:txBody>
          <a:bodyPr vert="horz" lIns="68580" tIns="34291" rIns="68580" bIns="34291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Jesus’ commission</a:t>
            </a:r>
            <a:r>
              <a:rPr lang="en-US" dirty="0"/>
              <a:t>: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i="1" dirty="0"/>
              <a:t>“Preach saying, ‘</a:t>
            </a:r>
            <a:r>
              <a:rPr lang="en-US" b="1" i="1" dirty="0"/>
              <a:t>the kingdom of heaven is at hand</a:t>
            </a:r>
            <a:r>
              <a:rPr lang="en-US" i="1" dirty="0"/>
              <a:t>.’” </a:t>
            </a:r>
            <a:r>
              <a:rPr lang="en-US" sz="2400" dirty="0"/>
              <a:t>(10:7)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/>
              <a:t>Confirm the message with miracles</a:t>
            </a:r>
            <a:r>
              <a:rPr lang="en-US" dirty="0"/>
              <a:t>. </a:t>
            </a:r>
            <a:r>
              <a:rPr lang="en-US" sz="2400" dirty="0"/>
              <a:t>(10:8)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/>
              <a:t>Trust God </a:t>
            </a:r>
            <a:r>
              <a:rPr lang="en-US" dirty="0"/>
              <a:t>for your provisions and your message </a:t>
            </a:r>
            <a:br>
              <a:rPr lang="en-US" dirty="0"/>
            </a:br>
            <a:r>
              <a:rPr lang="en-US" sz="2400" dirty="0"/>
              <a:t>(10:9-10; 19-20)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/>
              <a:t>Preach wherever the gospel is received</a:t>
            </a:r>
            <a:r>
              <a:rPr lang="en-US" dirty="0"/>
              <a:t>, move on when it isn’t. </a:t>
            </a:r>
            <a:r>
              <a:rPr lang="en-US" sz="2400" dirty="0"/>
              <a:t>(10:11-15, 23)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51FBCF4-378D-48D6-A351-EBA858E69D1E}"/>
              </a:ext>
            </a:extLst>
          </p:cNvPr>
          <p:cNvSpPr txBox="1">
            <a:spLocks/>
          </p:cNvSpPr>
          <p:nvPr/>
        </p:nvSpPr>
        <p:spPr>
          <a:xfrm>
            <a:off x="1883107" y="237764"/>
            <a:ext cx="543003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Tour of Galilee – 12 Sent Forth</a:t>
            </a: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Matthew 9:35-11:1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Mark 6:6-13; Luke 9:1-6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888"/>
            <a:ext cx="7886700" cy="993775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3" y="654007"/>
            <a:ext cx="181275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" y="671908"/>
            <a:ext cx="184484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50" y="2215156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1" rIns="68580" bIns="34291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5" y="3505794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81890" y="1540403"/>
            <a:ext cx="8801100" cy="4624345"/>
          </a:xfrm>
          <a:prstGeom prst="rect">
            <a:avLst/>
          </a:prstGeom>
        </p:spPr>
        <p:txBody>
          <a:bodyPr vert="horz" lIns="68580" tIns="34291" rIns="68580" bIns="34291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Jesus’ commission</a:t>
            </a:r>
            <a:r>
              <a:rPr lang="en-US" dirty="0"/>
              <a:t>:</a:t>
            </a:r>
          </a:p>
          <a:p>
            <a:pPr marL="514338" indent="-514338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dirty="0"/>
              <a:t>Warnings: they will be </a:t>
            </a:r>
            <a:r>
              <a:rPr lang="en-US" i="1" dirty="0"/>
              <a:t>“</a:t>
            </a:r>
            <a:r>
              <a:rPr lang="en-US" b="1" i="1" dirty="0"/>
              <a:t>sheep in the midst of wolves</a:t>
            </a:r>
            <a:r>
              <a:rPr lang="en-US" i="1" dirty="0"/>
              <a:t>.”</a:t>
            </a:r>
            <a:r>
              <a:rPr lang="en-US" dirty="0"/>
              <a:t> </a:t>
            </a:r>
            <a:r>
              <a:rPr lang="en-US" sz="2400" dirty="0"/>
              <a:t>(10:16; Matthew 7:15-20; Acts 20:29)</a:t>
            </a:r>
          </a:p>
          <a:p>
            <a:pPr marL="971526" lvl="1" indent="-514338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/>
              <a:t>“</a:t>
            </a:r>
            <a:r>
              <a:rPr lang="en-US" sz="2800" i="1" dirty="0"/>
              <a:t>be </a:t>
            </a:r>
            <a:r>
              <a:rPr lang="en-US" sz="2800" b="1" i="1" u="sng" dirty="0"/>
              <a:t>shrewd</a:t>
            </a:r>
            <a:r>
              <a:rPr lang="en-US" sz="2800" b="1" i="1" dirty="0"/>
              <a:t> as serpents </a:t>
            </a:r>
            <a:r>
              <a:rPr lang="en-US" sz="2800" i="1" dirty="0"/>
              <a:t>and </a:t>
            </a:r>
            <a:r>
              <a:rPr lang="en-US" sz="2800" b="1" i="1" u="sng" dirty="0"/>
              <a:t>innocent</a:t>
            </a:r>
            <a:r>
              <a:rPr lang="en-US" sz="2800" b="1" i="1" dirty="0"/>
              <a:t> as doves</a:t>
            </a:r>
            <a:r>
              <a:rPr lang="en-US" sz="2800" dirty="0"/>
              <a:t>” </a:t>
            </a:r>
            <a:r>
              <a:rPr lang="en-US" dirty="0"/>
              <a:t>(10:16):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800" b="1" i="1" dirty="0"/>
              <a:t>“Shrewd”</a:t>
            </a:r>
            <a:r>
              <a:rPr lang="en-US" sz="2800" dirty="0"/>
              <a:t> – wise and prudent; discreet. My word: strategic.</a:t>
            </a:r>
            <a:r>
              <a:rPr lang="en-US" sz="2400" dirty="0"/>
              <a:t> (Matthew 7:24; 25:1-13; cf. Romans 12:16)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800" b="1" i="1" dirty="0"/>
              <a:t>“Innocent”</a:t>
            </a:r>
            <a:r>
              <a:rPr lang="en-US" sz="2800" dirty="0"/>
              <a:t> – pure, free from deceit or guile. </a:t>
            </a:r>
            <a:br>
              <a:rPr lang="en-US" sz="2400" dirty="0"/>
            </a:br>
            <a:r>
              <a:rPr lang="en-US" sz="2400" dirty="0"/>
              <a:t>(Philippians 2:15)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800" i="1" dirty="0"/>
              <a:t>“I want you to be </a:t>
            </a:r>
            <a:r>
              <a:rPr lang="en-US" sz="2800" b="1" i="1" dirty="0"/>
              <a:t>wise in what is good </a:t>
            </a:r>
            <a:r>
              <a:rPr lang="en-US" sz="2800" i="1" dirty="0"/>
              <a:t>and </a:t>
            </a:r>
            <a:r>
              <a:rPr lang="en-US" sz="2800" b="1" i="1" dirty="0"/>
              <a:t>innocent in what is evil</a:t>
            </a:r>
            <a:r>
              <a:rPr lang="en-US" sz="2800" i="1" dirty="0"/>
              <a:t>.”</a:t>
            </a:r>
            <a:r>
              <a:rPr lang="en-US" sz="2800" dirty="0"/>
              <a:t> </a:t>
            </a:r>
            <a:r>
              <a:rPr lang="en-US" sz="2400" dirty="0"/>
              <a:t>(Romans 16:19)</a:t>
            </a:r>
            <a:endParaRPr lang="en-US" sz="2800" i="1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6DD8086-EC4C-4045-8A60-E477DD0BEC9A}"/>
              </a:ext>
            </a:extLst>
          </p:cNvPr>
          <p:cNvSpPr txBox="1">
            <a:spLocks/>
          </p:cNvSpPr>
          <p:nvPr/>
        </p:nvSpPr>
        <p:spPr>
          <a:xfrm>
            <a:off x="1883107" y="237764"/>
            <a:ext cx="543003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Tour of Galilee – 12 Sent Forth</a:t>
            </a: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Matthew 9:35-11:1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Mark 6:6-13; Luke 9:1-6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797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Segoe UI Light</vt:lpstr>
      <vt:lpstr>Office Theme</vt:lpstr>
      <vt:lpstr>1_Office Theme</vt:lpstr>
      <vt:lpstr>Lesson 10 –  Further Preaching In Galilee   Jesus’ Commission to His Disciples – Matthew 9:35-11:1 Death Of John the Baptist – Matthew 14:1-12; Mark 6:14-29; Luke 9:7-9  December 25, 2019</vt:lpstr>
      <vt:lpstr>Project analysis slide 2</vt:lpstr>
      <vt:lpstr>Project analysis slide 2</vt:lpstr>
      <vt:lpstr>Project analysis slide 2</vt:lpstr>
      <vt:lpstr>Project analysis slide 2</vt:lpstr>
      <vt:lpstr>Project analysis slide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(12-25-19)</dc:title>
  <dc:creator>Chris Simmons</dc:creator>
  <cp:lastModifiedBy>Richard Lidh</cp:lastModifiedBy>
  <cp:revision>6</cp:revision>
  <dcterms:created xsi:type="dcterms:W3CDTF">2019-12-26T06:20:08Z</dcterms:created>
  <dcterms:modified xsi:type="dcterms:W3CDTF">2020-02-15T16:03:49Z</dcterms:modified>
</cp:coreProperties>
</file>